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92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081605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34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e86c8f96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e86c8f96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54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e86c8f96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e86c8f96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43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e86c8f96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e86c8f96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07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2f08a4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2f08a4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3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2f08a48d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2f08a48d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23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5c82f4b10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5c82f4b10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35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2mP36Doek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campioncareers.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mailto:&#8211;michaelw4@campion.Warwickshire.sch.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3216100"/>
            <a:ext cx="5784300" cy="1293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154833" y="95032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200" b="1">
                <a:solidFill>
                  <a:srgbClr val="0DAEEF"/>
                </a:solidFill>
              </a:rPr>
              <a:t>INTRODUCTION</a:t>
            </a:r>
            <a:endParaRPr sz="6200" b="1">
              <a:solidFill>
                <a:srgbClr val="0DAEEF"/>
              </a:solidFill>
            </a:endParaRPr>
          </a:p>
          <a:p>
            <a:pPr marL="0" lvl="0" indent="0" algn="l" rtl="0">
              <a:spcBef>
                <a:spcPts val="0"/>
              </a:spcBef>
              <a:spcAft>
                <a:spcPts val="0"/>
              </a:spcAft>
              <a:buNone/>
            </a:pPr>
            <a:r>
              <a:rPr lang="en" sz="6200" b="1">
                <a:solidFill>
                  <a:srgbClr val="0DAEEF"/>
                </a:solidFill>
              </a:rPr>
              <a:t>TO WORK EXPERIENCE</a:t>
            </a:r>
            <a:endParaRPr sz="6200" b="1">
              <a:solidFill>
                <a:srgbClr val="0DAEEF"/>
              </a:solidFill>
            </a:endParaRPr>
          </a:p>
        </p:txBody>
      </p:sp>
      <p:sp>
        <p:nvSpPr>
          <p:cNvPr id="56" name="Google Shape;56;p13"/>
          <p:cNvSpPr txBox="1"/>
          <p:nvPr/>
        </p:nvSpPr>
        <p:spPr>
          <a:xfrm>
            <a:off x="154825" y="3216100"/>
            <a:ext cx="5683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rPr>
              <a:t>Within this session, we will cover:</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What work experience is</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Why we do it</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How you can prepare</a:t>
            </a:r>
            <a:endParaRPr sz="1800">
              <a:solidFill>
                <a:schemeClr val="lt1"/>
              </a:solidFill>
            </a:endParaRPr>
          </a:p>
        </p:txBody>
      </p:sp>
      <p:pic>
        <p:nvPicPr>
          <p:cNvPr id="57" name="Google Shape;57;p13"/>
          <p:cNvPicPr preferRelativeResize="0"/>
          <p:nvPr/>
        </p:nvPicPr>
        <p:blipFill>
          <a:blip r:embed="rId3">
            <a:alphaModFix/>
          </a:blip>
          <a:stretch>
            <a:fillRect/>
          </a:stretch>
        </p:blipFill>
        <p:spPr>
          <a:xfrm>
            <a:off x="6423400" y="234800"/>
            <a:ext cx="2435700" cy="2435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p:nvPr/>
        </p:nvSpPr>
        <p:spPr>
          <a:xfrm>
            <a:off x="311650" y="2092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t>WHAT IS WORK EXPERIENCE?</a:t>
            </a:r>
            <a:endParaRPr sz="2800" b="1">
              <a:solidFill>
                <a:srgbClr val="000000"/>
              </a:solidFill>
            </a:endParaRPr>
          </a:p>
        </p:txBody>
      </p:sp>
      <p:sp>
        <p:nvSpPr>
          <p:cNvPr id="64" name="Google Shape;64;p14"/>
          <p:cNvSpPr/>
          <p:nvPr/>
        </p:nvSpPr>
        <p:spPr>
          <a:xfrm>
            <a:off x="407125" y="781925"/>
            <a:ext cx="7610100" cy="340200"/>
          </a:xfrm>
          <a:prstGeom prst="roundRect">
            <a:avLst>
              <a:gd name="adj" fmla="val 16667"/>
            </a:avLst>
          </a:prstGeom>
          <a:solidFill>
            <a:srgbClr val="9DC99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dk1"/>
                </a:solidFill>
              </a:rPr>
              <a:t>Work experience </a:t>
            </a:r>
            <a:r>
              <a:rPr lang="en" sz="1200">
                <a:solidFill>
                  <a:schemeClr val="dk1"/>
                </a:solidFill>
              </a:rPr>
              <a:t>is when you spend time working for an employer.</a:t>
            </a:r>
            <a:endParaRPr sz="1200">
              <a:solidFill>
                <a:schemeClr val="dk1"/>
              </a:solidFill>
            </a:endParaRPr>
          </a:p>
        </p:txBody>
      </p:sp>
      <p:sp>
        <p:nvSpPr>
          <p:cNvPr id="65" name="Google Shape;65;p14"/>
          <p:cNvSpPr/>
          <p:nvPr/>
        </p:nvSpPr>
        <p:spPr>
          <a:xfrm>
            <a:off x="407125" y="1216425"/>
            <a:ext cx="7610100" cy="633900"/>
          </a:xfrm>
          <a:prstGeom prst="roundRect">
            <a:avLst>
              <a:gd name="adj" fmla="val 16667"/>
            </a:avLst>
          </a:prstGeom>
          <a:solidFill>
            <a:srgbClr val="5EB6C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Ideally, your work experience should be in </a:t>
            </a:r>
            <a:r>
              <a:rPr lang="en" sz="1200" b="1">
                <a:solidFill>
                  <a:schemeClr val="dk1"/>
                </a:solidFill>
              </a:rPr>
              <a:t>an industry that you are considering. </a:t>
            </a:r>
            <a:r>
              <a:rPr lang="en" sz="1200" i="1">
                <a:solidFill>
                  <a:schemeClr val="dk1"/>
                </a:solidFill>
              </a:rPr>
              <a:t>For example, if you want to be an Engineer, your work experience might be for an Engineering Consultancy.</a:t>
            </a:r>
            <a:endParaRPr sz="1200" i="1">
              <a:solidFill>
                <a:schemeClr val="dk1"/>
              </a:solidFill>
            </a:endParaRPr>
          </a:p>
        </p:txBody>
      </p:sp>
      <p:sp>
        <p:nvSpPr>
          <p:cNvPr id="66" name="Google Shape;66;p14"/>
          <p:cNvSpPr/>
          <p:nvPr/>
        </p:nvSpPr>
        <p:spPr>
          <a:xfrm>
            <a:off x="407125" y="1911850"/>
            <a:ext cx="7610100" cy="808500"/>
          </a:xfrm>
          <a:prstGeom prst="roundRect">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However, ANY work experience placement can be helpful. Even if it ISN’T in an industry you want.</a:t>
            </a:r>
            <a:endParaRPr sz="1200">
              <a:solidFill>
                <a:schemeClr val="dk1"/>
              </a:solidFill>
            </a:endParaRPr>
          </a:p>
          <a:p>
            <a:pPr marL="0" lvl="0" indent="0" algn="ctr" rtl="0">
              <a:lnSpc>
                <a:spcPct val="115000"/>
              </a:lnSpc>
              <a:spcBef>
                <a:spcPts val="0"/>
              </a:spcBef>
              <a:spcAft>
                <a:spcPts val="0"/>
              </a:spcAft>
              <a:buNone/>
            </a:pPr>
            <a:r>
              <a:rPr lang="en" sz="1200">
                <a:solidFill>
                  <a:schemeClr val="dk1"/>
                </a:solidFill>
              </a:rPr>
              <a:t>That’s because no matter what employer you are working with, </a:t>
            </a:r>
            <a:r>
              <a:rPr lang="en" sz="1200" b="1">
                <a:solidFill>
                  <a:schemeClr val="dk1"/>
                </a:solidFill>
              </a:rPr>
              <a:t>you will develop soft skills</a:t>
            </a:r>
            <a:r>
              <a:rPr lang="en" sz="1200">
                <a:solidFill>
                  <a:schemeClr val="dk1"/>
                </a:solidFill>
              </a:rPr>
              <a:t>. These are things that all employers look for, like being on time and working as part of a team.</a:t>
            </a:r>
            <a:endParaRPr sz="1200">
              <a:solidFill>
                <a:schemeClr val="dk1"/>
              </a:solidFill>
            </a:endParaRPr>
          </a:p>
        </p:txBody>
      </p:sp>
      <p:sp>
        <p:nvSpPr>
          <p:cNvPr id="67" name="Google Shape;67;p14"/>
          <p:cNvSpPr/>
          <p:nvPr/>
        </p:nvSpPr>
        <p:spPr>
          <a:xfrm>
            <a:off x="471850" y="4063413"/>
            <a:ext cx="1963200" cy="888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Press play to learn about Lily’s work experience</a:t>
            </a:r>
            <a:endParaRPr>
              <a:solidFill>
                <a:srgbClr val="FFFFFF"/>
              </a:solidFill>
            </a:endParaRPr>
          </a:p>
          <a:p>
            <a:pPr marL="0" lvl="0" indent="0" algn="ctr" rtl="0">
              <a:spcBef>
                <a:spcPts val="0"/>
              </a:spcBef>
              <a:spcAft>
                <a:spcPts val="0"/>
              </a:spcAft>
              <a:buNone/>
            </a:pPr>
            <a:endParaRPr>
              <a:solidFill>
                <a:srgbClr val="FFFFFF"/>
              </a:solidFill>
            </a:endParaRPr>
          </a:p>
        </p:txBody>
      </p:sp>
      <p:sp>
        <p:nvSpPr>
          <p:cNvPr id="68" name="Google Shape;68;p14"/>
          <p:cNvSpPr/>
          <p:nvPr/>
        </p:nvSpPr>
        <p:spPr>
          <a:xfrm>
            <a:off x="1366650" y="4814913"/>
            <a:ext cx="950400" cy="275400"/>
          </a:xfrm>
          <a:prstGeom prst="roundRect">
            <a:avLst>
              <a:gd name="adj" fmla="val 16667"/>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11 minutes</a:t>
            </a:r>
            <a:endParaRPr sz="1000"/>
          </a:p>
        </p:txBody>
      </p:sp>
      <p:pic>
        <p:nvPicPr>
          <p:cNvPr id="69" name="Google Shape;69;p14">
            <a:hlinkClick r:id="rId3"/>
          </p:cNvPr>
          <p:cNvPicPr preferRelativeResize="0"/>
          <p:nvPr/>
        </p:nvPicPr>
        <p:blipFill>
          <a:blip r:embed="rId4">
            <a:alphaModFix/>
          </a:blip>
          <a:stretch>
            <a:fillRect/>
          </a:stretch>
        </p:blipFill>
        <p:spPr>
          <a:xfrm>
            <a:off x="2317049" y="4008912"/>
            <a:ext cx="1416453" cy="997323"/>
          </a:xfrm>
          <a:prstGeom prst="rect">
            <a:avLst/>
          </a:prstGeom>
          <a:noFill/>
          <a:ln>
            <a:noFill/>
          </a:ln>
        </p:spPr>
      </p:pic>
      <p:sp>
        <p:nvSpPr>
          <p:cNvPr id="70" name="Google Shape;70;p14"/>
          <p:cNvSpPr/>
          <p:nvPr/>
        </p:nvSpPr>
        <p:spPr>
          <a:xfrm>
            <a:off x="7011875" y="2829400"/>
            <a:ext cx="1963200" cy="1689900"/>
          </a:xfrm>
          <a:prstGeom prst="wedgeRoundRectCallout">
            <a:avLst>
              <a:gd name="adj1" fmla="val -20833"/>
              <a:gd name="adj2" fmla="val 62500"/>
              <a:gd name="adj3" fmla="val 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rPr>
              <a:t>In partners, discuss what experience you have had of the workplace so far. This could be going to work with your parents, a workplace visit with school or something you have arranged independently.</a:t>
            </a:r>
            <a:endParaRPr sz="1100"/>
          </a:p>
        </p:txBody>
      </p:sp>
      <p:sp>
        <p:nvSpPr>
          <p:cNvPr id="71" name="Google Shape;71;p14"/>
          <p:cNvSpPr/>
          <p:nvPr/>
        </p:nvSpPr>
        <p:spPr>
          <a:xfrm>
            <a:off x="7992200" y="4453800"/>
            <a:ext cx="950400" cy="275400"/>
          </a:xfrm>
          <a:prstGeom prst="roundRect">
            <a:avLst>
              <a:gd name="adj" fmla="val 16667"/>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3 minutes</a:t>
            </a:r>
            <a:endParaRPr sz="1000"/>
          </a:p>
        </p:txBody>
      </p:sp>
      <p:sp>
        <p:nvSpPr>
          <p:cNvPr id="72" name="Google Shape;72;p14"/>
          <p:cNvSpPr/>
          <p:nvPr/>
        </p:nvSpPr>
        <p:spPr>
          <a:xfrm>
            <a:off x="407125" y="2809150"/>
            <a:ext cx="6508500" cy="997200"/>
          </a:xfrm>
          <a:prstGeom prst="roundRect">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Let’s learn from Lily, who is in Year 10. Lily is a YouTuber who makes videos about baking. She has found her own work experience placements to help her learn more about the different roles there are within the baking industry. This will help her to make choices about her future.</a:t>
            </a:r>
            <a:endParaRPr sz="1200" b="1">
              <a:solidFill>
                <a:schemeClr val="dk1"/>
              </a:solidFill>
            </a:endParaRPr>
          </a:p>
        </p:txBody>
      </p:sp>
      <p:sp>
        <p:nvSpPr>
          <p:cNvPr id="73" name="Google Shape;73;p14"/>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200" b="1">
              <a:solidFill>
                <a:schemeClr val="dk1"/>
              </a:solidFill>
            </a:endParaRPr>
          </a:p>
        </p:txBody>
      </p:sp>
      <p:sp>
        <p:nvSpPr>
          <p:cNvPr id="74" name="Google Shape;74;p14"/>
          <p:cNvSpPr/>
          <p:nvPr/>
        </p:nvSpPr>
        <p:spPr>
          <a:xfrm>
            <a:off x="4051150" y="3510075"/>
            <a:ext cx="2864484" cy="1678860"/>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100">
                <a:solidFill>
                  <a:schemeClr val="dk1"/>
                </a:solidFill>
              </a:rPr>
              <a:t>As you watch the video, use your worksheet to take notes about what Lily might be learning by taking part in her work experience.</a:t>
            </a:r>
            <a:endParaRPr sz="1000"/>
          </a:p>
        </p:txBody>
      </p:sp>
      <p:pic>
        <p:nvPicPr>
          <p:cNvPr id="75" name="Google Shape;75;p14"/>
          <p:cNvPicPr preferRelativeResize="0"/>
          <p:nvPr/>
        </p:nvPicPr>
        <p:blipFill>
          <a:blip r:embed="rId5">
            <a:alphaModFix/>
          </a:blip>
          <a:stretch>
            <a:fillRect/>
          </a:stretch>
        </p:blipFill>
        <p:spPr>
          <a:xfrm>
            <a:off x="6246700" y="3850278"/>
            <a:ext cx="400200" cy="400200"/>
          </a:xfrm>
          <a:prstGeom prst="rect">
            <a:avLst/>
          </a:prstGeom>
          <a:noFill/>
          <a:ln>
            <a:noFill/>
          </a:ln>
        </p:spPr>
      </p:pic>
      <p:pic>
        <p:nvPicPr>
          <p:cNvPr id="76" name="Google Shape;76;p14"/>
          <p:cNvPicPr preferRelativeResize="0"/>
          <p:nvPr/>
        </p:nvPicPr>
        <p:blipFill>
          <a:blip r:embed="rId6">
            <a:alphaModFix/>
          </a:blip>
          <a:stretch>
            <a:fillRect/>
          </a:stretch>
        </p:blipFill>
        <p:spPr>
          <a:xfrm>
            <a:off x="8332200" y="90125"/>
            <a:ext cx="638450" cy="63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p:tgtEl>
                                          <p:spTgt spid="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p:tgtEl>
                                          <p:spTgt spid="6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childTnLst>
                                </p:cTn>
                              </p:par>
                              <p:par>
                                <p:cTn id="18" presetID="10"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100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p:nvPr/>
        </p:nvSpPr>
        <p:spPr>
          <a:xfrm>
            <a:off x="0" y="0"/>
            <a:ext cx="9144000" cy="5143500"/>
          </a:xfrm>
          <a:prstGeom prst="rect">
            <a:avLst/>
          </a:prstGeom>
          <a:solidFill>
            <a:srgbClr val="9DC993"/>
          </a:solidFill>
          <a:ln w="9525" cap="flat" cmpd="sng">
            <a:solidFill>
              <a:srgbClr val="9DC9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311650" y="2092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t>WHY DO WE DO WORK EXPERIENCE?</a:t>
            </a:r>
            <a:endParaRPr sz="2800" b="1">
              <a:solidFill>
                <a:srgbClr val="000000"/>
              </a:solidFill>
            </a:endParaRPr>
          </a:p>
        </p:txBody>
      </p:sp>
      <p:sp>
        <p:nvSpPr>
          <p:cNvPr id="83" name="Google Shape;83;p15"/>
          <p:cNvSpPr/>
          <p:nvPr/>
        </p:nvSpPr>
        <p:spPr>
          <a:xfrm>
            <a:off x="311650" y="851425"/>
            <a:ext cx="1963200" cy="1112400"/>
          </a:xfrm>
          <a:prstGeom prst="wedgeRoundRectCallout">
            <a:avLst>
              <a:gd name="adj1" fmla="val -20321"/>
              <a:gd name="adj2" fmla="val 49636"/>
              <a:gd name="adj3" fmla="val 0"/>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solidFill>
                  <a:schemeClr val="lt1"/>
                </a:solidFill>
              </a:rPr>
              <a:t>Task 1:</a:t>
            </a:r>
            <a:r>
              <a:rPr lang="en" sz="1100" dirty="0">
                <a:solidFill>
                  <a:schemeClr val="lt1"/>
                </a:solidFill>
              </a:rPr>
              <a:t> Using </a:t>
            </a:r>
            <a:r>
              <a:rPr lang="en" sz="1100" dirty="0" smtClean="0">
                <a:solidFill>
                  <a:schemeClr val="lt1"/>
                </a:solidFill>
              </a:rPr>
              <a:t>a piece of paper</a:t>
            </a:r>
            <a:r>
              <a:rPr lang="en" sz="1100" dirty="0" smtClean="0">
                <a:solidFill>
                  <a:schemeClr val="lt1"/>
                </a:solidFill>
              </a:rPr>
              <a:t> </a:t>
            </a:r>
            <a:r>
              <a:rPr lang="en" sz="1100" dirty="0">
                <a:solidFill>
                  <a:schemeClr val="lt1"/>
                </a:solidFill>
              </a:rPr>
              <a:t>create a list of all the things that Lily learnt whilst doing her work </a:t>
            </a:r>
            <a:r>
              <a:rPr lang="en" sz="1100" dirty="0" smtClean="0">
                <a:solidFill>
                  <a:schemeClr val="lt1"/>
                </a:solidFill>
              </a:rPr>
              <a:t>experience. </a:t>
            </a:r>
            <a:endParaRPr dirty="0">
              <a:solidFill>
                <a:schemeClr val="lt1"/>
              </a:solidFill>
            </a:endParaRPr>
          </a:p>
        </p:txBody>
      </p:sp>
      <p:sp>
        <p:nvSpPr>
          <p:cNvPr id="84" name="Google Shape;84;p15"/>
          <p:cNvSpPr/>
          <p:nvPr/>
        </p:nvSpPr>
        <p:spPr>
          <a:xfrm>
            <a:off x="1507975" y="1820600"/>
            <a:ext cx="950400" cy="275400"/>
          </a:xfrm>
          <a:prstGeom prst="roundRect">
            <a:avLst>
              <a:gd name="adj" fmla="val 16667"/>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5 minutes</a:t>
            </a:r>
            <a:endParaRPr sz="1000"/>
          </a:p>
        </p:txBody>
      </p:sp>
      <p:sp>
        <p:nvSpPr>
          <p:cNvPr id="85" name="Google Shape;85;p15"/>
          <p:cNvSpPr/>
          <p:nvPr/>
        </p:nvSpPr>
        <p:spPr>
          <a:xfrm>
            <a:off x="2698725" y="851425"/>
            <a:ext cx="5271300" cy="1994700"/>
          </a:xfrm>
          <a:prstGeom prst="roundRect">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What she needs to wear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Health and Safety when working in a kitchen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New baking skills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How to plan a journey to work</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What different people in different jobs do</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What skills she needs to work on if she wants to do these jobs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What journeys people took to get to where they are in their careers</a:t>
            </a:r>
            <a:endParaRPr sz="1200">
              <a:solidFill>
                <a:schemeClr val="dk1"/>
              </a:solidFill>
            </a:endParaRPr>
          </a:p>
        </p:txBody>
      </p:sp>
      <p:sp>
        <p:nvSpPr>
          <p:cNvPr id="86" name="Google Shape;86;p15"/>
          <p:cNvSpPr/>
          <p:nvPr/>
        </p:nvSpPr>
        <p:spPr>
          <a:xfrm>
            <a:off x="2698725" y="851425"/>
            <a:ext cx="5315700" cy="1994700"/>
          </a:xfrm>
          <a:prstGeom prst="roundRect">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b="1"/>
              <a:t>What your list might look like</a:t>
            </a:r>
            <a:endParaRPr sz="1200">
              <a:solidFill>
                <a:schemeClr val="dk1"/>
              </a:solidFill>
            </a:endParaRPr>
          </a:p>
          <a:p>
            <a:pPr marL="0" lvl="0" indent="0" algn="ctr" rtl="0">
              <a:lnSpc>
                <a:spcPct val="115000"/>
              </a:lnSpc>
              <a:spcBef>
                <a:spcPts val="0"/>
              </a:spcBef>
              <a:spcAft>
                <a:spcPts val="0"/>
              </a:spcAft>
              <a:buNone/>
            </a:pPr>
            <a:r>
              <a:rPr lang="en" sz="1200" i="1">
                <a:solidFill>
                  <a:schemeClr val="dk1"/>
                </a:solidFill>
              </a:rPr>
              <a:t>Click to reveal</a:t>
            </a:r>
            <a:endParaRPr sz="1200" i="1">
              <a:solidFill>
                <a:schemeClr val="dk1"/>
              </a:solidFill>
            </a:endParaRPr>
          </a:p>
        </p:txBody>
      </p:sp>
      <p:sp>
        <p:nvSpPr>
          <p:cNvPr id="87" name="Google Shape;87;p15"/>
          <p:cNvSpPr/>
          <p:nvPr/>
        </p:nvSpPr>
        <p:spPr>
          <a:xfrm>
            <a:off x="311650" y="2295750"/>
            <a:ext cx="2030100" cy="1011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rgbClr val="000000"/>
              </a:buClr>
              <a:buSzPts val="1100"/>
              <a:buFont typeface="Arial"/>
              <a:buNone/>
            </a:pPr>
            <a:r>
              <a:rPr lang="en" sz="1100" b="1">
                <a:solidFill>
                  <a:srgbClr val="CC0000"/>
                </a:solidFill>
              </a:rPr>
              <a:t>Did you know…</a:t>
            </a:r>
            <a:endParaRPr sz="1100" b="1">
              <a:solidFill>
                <a:srgbClr val="CC0000"/>
              </a:solidFill>
            </a:endParaRPr>
          </a:p>
          <a:p>
            <a:pPr marL="0" lvl="0" indent="0" algn="l" rtl="0">
              <a:lnSpc>
                <a:spcPct val="115000"/>
              </a:lnSpc>
              <a:spcBef>
                <a:spcPts val="0"/>
              </a:spcBef>
              <a:spcAft>
                <a:spcPts val="0"/>
              </a:spcAft>
              <a:buClr>
                <a:srgbClr val="000000"/>
              </a:buClr>
              <a:buSzPts val="1100"/>
              <a:buFont typeface="Arial"/>
              <a:buNone/>
            </a:pPr>
            <a:r>
              <a:rPr lang="en" sz="1100"/>
              <a:t>Work experience placements can last a day, a week or even a whole summer!</a:t>
            </a:r>
            <a:endParaRPr/>
          </a:p>
        </p:txBody>
      </p:sp>
      <p:sp>
        <p:nvSpPr>
          <p:cNvPr id="88" name="Google Shape;88;p15"/>
          <p:cNvSpPr txBox="1"/>
          <p:nvPr/>
        </p:nvSpPr>
        <p:spPr>
          <a:xfrm>
            <a:off x="311650" y="3307650"/>
            <a:ext cx="5190300" cy="16533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1200"/>
              </a:spcAft>
              <a:buNone/>
            </a:pPr>
            <a:r>
              <a:rPr lang="en" sz="1800"/>
              <a:t>Work experience can help us to understand more about different </a:t>
            </a:r>
            <a:r>
              <a:rPr lang="en" sz="1800" b="1"/>
              <a:t>job roles</a:t>
            </a:r>
            <a:r>
              <a:rPr lang="en" sz="1800"/>
              <a:t>, learn </a:t>
            </a:r>
            <a:r>
              <a:rPr lang="en" sz="1800" b="1"/>
              <a:t>skills</a:t>
            </a:r>
            <a:r>
              <a:rPr lang="en" sz="1800"/>
              <a:t> that we need for the workplace and consider different </a:t>
            </a:r>
            <a:r>
              <a:rPr lang="en" sz="1800" b="1"/>
              <a:t>routes</a:t>
            </a:r>
            <a:r>
              <a:rPr lang="en" sz="1800"/>
              <a:t> into the industry (like going to college or getting an apprenticeship).</a:t>
            </a:r>
            <a:endParaRPr sz="1800">
              <a:solidFill>
                <a:srgbClr val="000000"/>
              </a:solidFill>
            </a:endParaRPr>
          </a:p>
        </p:txBody>
      </p:sp>
      <p:sp>
        <p:nvSpPr>
          <p:cNvPr id="89" name="Google Shape;89;p15"/>
          <p:cNvSpPr/>
          <p:nvPr/>
        </p:nvSpPr>
        <p:spPr>
          <a:xfrm>
            <a:off x="5785075" y="3079425"/>
            <a:ext cx="2863500" cy="18480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chemeClr val="dk1"/>
                </a:solidFill>
              </a:rPr>
              <a:t>In addition to this, it also looks great on future applications for things like jobs, university or apprenticeships! </a:t>
            </a:r>
            <a:endParaRPr sz="1100">
              <a:solidFill>
                <a:schemeClr val="dk1"/>
              </a:solidFill>
            </a:endParaRPr>
          </a:p>
          <a:p>
            <a:pPr marL="0" lvl="0" indent="0" algn="ctr" rtl="0">
              <a:lnSpc>
                <a:spcPct val="115000"/>
              </a:lnSpc>
              <a:spcBef>
                <a:spcPts val="0"/>
              </a:spcBef>
              <a:spcAft>
                <a:spcPts val="0"/>
              </a:spcAft>
              <a:buNone/>
            </a:pPr>
            <a:endParaRPr sz="1100">
              <a:solidFill>
                <a:schemeClr val="dk1"/>
              </a:solidFill>
            </a:endParaRPr>
          </a:p>
          <a:p>
            <a:pPr marL="0" lvl="0" indent="0" algn="ctr" rtl="0">
              <a:lnSpc>
                <a:spcPct val="115000"/>
              </a:lnSpc>
              <a:spcBef>
                <a:spcPts val="0"/>
              </a:spcBef>
              <a:spcAft>
                <a:spcPts val="0"/>
              </a:spcAft>
              <a:buNone/>
            </a:pPr>
            <a:r>
              <a:rPr lang="en" sz="1100">
                <a:solidFill>
                  <a:schemeClr val="dk1"/>
                </a:solidFill>
              </a:rPr>
              <a:t>It shows commitment to your development, that you know how to act in a workplace and that you can work with others.</a:t>
            </a:r>
            <a:endParaRPr sz="1100">
              <a:solidFill>
                <a:schemeClr val="dk1"/>
              </a:solidFill>
            </a:endParaRPr>
          </a:p>
        </p:txBody>
      </p:sp>
      <p:pic>
        <p:nvPicPr>
          <p:cNvPr id="90" name="Google Shape;90;p15"/>
          <p:cNvPicPr preferRelativeResize="0"/>
          <p:nvPr/>
        </p:nvPicPr>
        <p:blipFill>
          <a:blip r:embed="rId3">
            <a:alphaModFix/>
          </a:blip>
          <a:stretch>
            <a:fillRect/>
          </a:stretch>
        </p:blipFill>
        <p:spPr>
          <a:xfrm>
            <a:off x="8332200" y="90125"/>
            <a:ext cx="638450" cy="63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86"/>
                                        </p:tgtEl>
                                        <p:attrNameLst>
                                          <p:attrName>ppt_y</p:attrName>
                                        </p:attrNameLst>
                                      </p:cBhvr>
                                      <p:tavLst>
                                        <p:tav tm="0">
                                          <p:val>
                                            <p:strVal val="#ppt_y"/>
                                          </p:val>
                                        </p:tav>
                                        <p:tav tm="100000">
                                          <p:val>
                                            <p:strVal val="#ppt_y-1"/>
                                          </p:val>
                                        </p:tav>
                                      </p:tavLst>
                                    </p:anim>
                                    <p:set>
                                      <p:cBhvr>
                                        <p:cTn id="7" dur="1" fill="hold">
                                          <p:stCondLst>
                                            <p:cond delay="1000"/>
                                          </p:stCondLst>
                                        </p:cTn>
                                        <p:tgtEl>
                                          <p:spTgt spid="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1000"/>
                                        <p:tgtEl>
                                          <p:spTgt spid="8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p:nvPr/>
        </p:nvSpPr>
        <p:spPr>
          <a:xfrm>
            <a:off x="0" y="0"/>
            <a:ext cx="9144000" cy="5143500"/>
          </a:xfrm>
          <a:prstGeom prst="rect">
            <a:avLst/>
          </a:prstGeom>
          <a:solidFill>
            <a:srgbClr val="F9CB9C"/>
          </a:solid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p:nvPr/>
        </p:nvSpPr>
        <p:spPr>
          <a:xfrm>
            <a:off x="311650" y="2092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t>HOW CAN I FIND WORK EXPERIENCE?</a:t>
            </a:r>
            <a:endParaRPr sz="2800" b="1">
              <a:solidFill>
                <a:srgbClr val="000000"/>
              </a:solidFill>
            </a:endParaRPr>
          </a:p>
        </p:txBody>
      </p:sp>
      <p:pic>
        <p:nvPicPr>
          <p:cNvPr id="97" name="Google Shape;97;p16"/>
          <p:cNvPicPr preferRelativeResize="0"/>
          <p:nvPr/>
        </p:nvPicPr>
        <p:blipFill>
          <a:blip r:embed="rId3">
            <a:alphaModFix/>
          </a:blip>
          <a:stretch>
            <a:fillRect/>
          </a:stretch>
        </p:blipFill>
        <p:spPr>
          <a:xfrm>
            <a:off x="311650" y="746775"/>
            <a:ext cx="2619825" cy="1746550"/>
          </a:xfrm>
          <a:prstGeom prst="rect">
            <a:avLst/>
          </a:prstGeom>
          <a:noFill/>
          <a:ln>
            <a:noFill/>
          </a:ln>
        </p:spPr>
      </p:pic>
      <p:sp>
        <p:nvSpPr>
          <p:cNvPr id="98" name="Google Shape;98;p16"/>
          <p:cNvSpPr/>
          <p:nvPr/>
        </p:nvSpPr>
        <p:spPr>
          <a:xfrm>
            <a:off x="2636550" y="746775"/>
            <a:ext cx="2899800" cy="17466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rPr>
              <a:t>Have you ever heard the quote</a:t>
            </a:r>
            <a:r>
              <a:rPr lang="en" b="1">
                <a:solidFill>
                  <a:schemeClr val="dk1"/>
                </a:solidFill>
              </a:rPr>
              <a:t> “Fail to plan, plan to fail”</a:t>
            </a:r>
            <a:r>
              <a:rPr lang="en">
                <a:solidFill>
                  <a:schemeClr val="dk1"/>
                </a:solidFill>
              </a:rPr>
              <a:t>?</a:t>
            </a:r>
            <a:endParaRPr>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It may seem silly, but it’s true! Planning is the key to success for lots of things in life… Including work experience!</a:t>
            </a:r>
            <a:endParaRPr sz="1100">
              <a:solidFill>
                <a:schemeClr val="dk1"/>
              </a:solidFill>
            </a:endParaRPr>
          </a:p>
        </p:txBody>
      </p:sp>
      <p:grpSp>
        <p:nvGrpSpPr>
          <p:cNvPr id="99" name="Google Shape;99;p16"/>
          <p:cNvGrpSpPr/>
          <p:nvPr/>
        </p:nvGrpSpPr>
        <p:grpSpPr>
          <a:xfrm>
            <a:off x="5724425" y="781914"/>
            <a:ext cx="2148952" cy="1200608"/>
            <a:chOff x="5432795" y="3157125"/>
            <a:chExt cx="1308900" cy="614405"/>
          </a:xfrm>
        </p:grpSpPr>
        <p:sp>
          <p:nvSpPr>
            <p:cNvPr id="100" name="Google Shape;100;p16"/>
            <p:cNvSpPr/>
            <p:nvPr/>
          </p:nvSpPr>
          <p:spPr>
            <a:xfrm>
              <a:off x="5432795" y="3157130"/>
              <a:ext cx="1308900" cy="614400"/>
            </a:xfrm>
            <a:prstGeom prst="rect">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txBox="1"/>
            <p:nvPr/>
          </p:nvSpPr>
          <p:spPr>
            <a:xfrm>
              <a:off x="5486775" y="3157125"/>
              <a:ext cx="1254900" cy="61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FFFF"/>
                  </a:solidFill>
                  <a:highlight>
                    <a:srgbClr val="000000"/>
                  </a:highlight>
                </a:rPr>
                <a:t>Task 2: Write down three industries you’d like to do work experience in then think of three jobs you’d like to learn about within this industry. </a:t>
              </a:r>
              <a:endParaRPr sz="1100">
                <a:solidFill>
                  <a:srgbClr val="FFFFFF"/>
                </a:solidFill>
                <a:highlight>
                  <a:srgbClr val="000000"/>
                </a:highlight>
              </a:endParaRPr>
            </a:p>
          </p:txBody>
        </p:sp>
      </p:grpSp>
      <p:sp>
        <p:nvSpPr>
          <p:cNvPr id="102" name="Google Shape;102;p16"/>
          <p:cNvSpPr/>
          <p:nvPr/>
        </p:nvSpPr>
        <p:spPr>
          <a:xfrm>
            <a:off x="6922975" y="1813750"/>
            <a:ext cx="950400" cy="275400"/>
          </a:xfrm>
          <a:prstGeom prst="roundRect">
            <a:avLst>
              <a:gd name="adj" fmla="val 16667"/>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5 minutes</a:t>
            </a:r>
            <a:endParaRPr sz="1000"/>
          </a:p>
        </p:txBody>
      </p:sp>
      <p:sp>
        <p:nvSpPr>
          <p:cNvPr id="103" name="Google Shape;103;p16"/>
          <p:cNvSpPr/>
          <p:nvPr/>
        </p:nvSpPr>
        <p:spPr>
          <a:xfrm>
            <a:off x="5724450" y="2165000"/>
            <a:ext cx="3264000" cy="9534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93C47D"/>
                </a:solidFill>
              </a:rPr>
              <a:t>Example:</a:t>
            </a:r>
            <a:endParaRPr sz="1100" b="1">
              <a:solidFill>
                <a:srgbClr val="93C47D"/>
              </a:solidFill>
            </a:endParaRPr>
          </a:p>
          <a:p>
            <a:pPr marL="0" lvl="0" indent="0" algn="l" rtl="0">
              <a:lnSpc>
                <a:spcPct val="115000"/>
              </a:lnSpc>
              <a:spcBef>
                <a:spcPts val="0"/>
              </a:spcBef>
              <a:spcAft>
                <a:spcPts val="0"/>
              </a:spcAft>
              <a:buNone/>
            </a:pPr>
            <a:r>
              <a:rPr lang="en" sz="1100"/>
              <a:t>You might put “Business” as the industry then the job roles could be “Finance Manager”, “Accounts Assistant” and “Cashier”.</a:t>
            </a:r>
            <a:endParaRPr sz="1100" i="1">
              <a:solidFill>
                <a:srgbClr val="000000"/>
              </a:solidFill>
            </a:endParaRPr>
          </a:p>
        </p:txBody>
      </p:sp>
      <p:sp>
        <p:nvSpPr>
          <p:cNvPr id="104" name="Google Shape;104;p16"/>
          <p:cNvSpPr/>
          <p:nvPr/>
        </p:nvSpPr>
        <p:spPr>
          <a:xfrm>
            <a:off x="311650" y="2571750"/>
            <a:ext cx="5224800" cy="733200"/>
          </a:xfrm>
          <a:prstGeom prst="roundRect">
            <a:avLst>
              <a:gd name="adj" fmla="val 16667"/>
            </a:avLst>
          </a:prstGeom>
          <a:solidFill>
            <a:srgbClr val="9DC99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dk1"/>
                </a:solidFill>
              </a:rPr>
              <a:t>Well done! You have done your first task to prepare for work experience. </a:t>
            </a:r>
            <a:r>
              <a:rPr lang="en" sz="1200">
                <a:solidFill>
                  <a:schemeClr val="dk1"/>
                </a:solidFill>
              </a:rPr>
              <a:t>Knowing the first industry you want to work in is key. </a:t>
            </a:r>
            <a:endParaRPr sz="1200">
              <a:solidFill>
                <a:schemeClr val="dk1"/>
              </a:solidFill>
            </a:endParaRPr>
          </a:p>
          <a:p>
            <a:pPr marL="0" lvl="0" indent="0" algn="ctr" rtl="0">
              <a:lnSpc>
                <a:spcPct val="115000"/>
              </a:lnSpc>
              <a:spcBef>
                <a:spcPts val="0"/>
              </a:spcBef>
              <a:spcAft>
                <a:spcPts val="0"/>
              </a:spcAft>
              <a:buNone/>
            </a:pPr>
            <a:r>
              <a:rPr lang="en" sz="1200">
                <a:solidFill>
                  <a:schemeClr val="dk1"/>
                </a:solidFill>
              </a:rPr>
              <a:t>So, what’s next?</a:t>
            </a:r>
            <a:endParaRPr sz="1200">
              <a:solidFill>
                <a:schemeClr val="dk1"/>
              </a:solidFill>
            </a:endParaRPr>
          </a:p>
        </p:txBody>
      </p:sp>
      <p:sp>
        <p:nvSpPr>
          <p:cNvPr id="105" name="Google Shape;105;p16"/>
          <p:cNvSpPr/>
          <p:nvPr/>
        </p:nvSpPr>
        <p:spPr>
          <a:xfrm>
            <a:off x="311650" y="3338400"/>
            <a:ext cx="5224800" cy="733200"/>
          </a:xfrm>
          <a:prstGeom prst="roundRect">
            <a:avLst>
              <a:gd name="adj" fmla="val 16667"/>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rPr>
              <a:t>Now you need to think about what companies could support you on a work experience placement.</a:t>
            </a:r>
            <a:endParaRPr/>
          </a:p>
        </p:txBody>
      </p:sp>
      <p:grpSp>
        <p:nvGrpSpPr>
          <p:cNvPr id="106" name="Google Shape;106;p16"/>
          <p:cNvGrpSpPr/>
          <p:nvPr/>
        </p:nvGrpSpPr>
        <p:grpSpPr>
          <a:xfrm>
            <a:off x="5767775" y="3377116"/>
            <a:ext cx="3174606" cy="572756"/>
            <a:chOff x="5432798" y="3157125"/>
            <a:chExt cx="1308900" cy="293105"/>
          </a:xfrm>
        </p:grpSpPr>
        <p:sp>
          <p:nvSpPr>
            <p:cNvPr id="107" name="Google Shape;107;p16"/>
            <p:cNvSpPr/>
            <p:nvPr/>
          </p:nvSpPr>
          <p:spPr>
            <a:xfrm>
              <a:off x="5432798" y="3157130"/>
              <a:ext cx="1308900" cy="293100"/>
            </a:xfrm>
            <a:prstGeom prst="rect">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txBox="1"/>
            <p:nvPr/>
          </p:nvSpPr>
          <p:spPr>
            <a:xfrm>
              <a:off x="5486775" y="3157125"/>
              <a:ext cx="1254900" cy="26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FFFF"/>
                  </a:solidFill>
                  <a:highlight>
                    <a:srgbClr val="000000"/>
                  </a:highlight>
                </a:rPr>
                <a:t>Task 3: Write a list of all the companies locally that you can think of in each industry. </a:t>
              </a:r>
              <a:endParaRPr sz="1100">
                <a:solidFill>
                  <a:srgbClr val="FFFFFF"/>
                </a:solidFill>
                <a:highlight>
                  <a:srgbClr val="000000"/>
                </a:highlight>
              </a:endParaRPr>
            </a:p>
          </p:txBody>
        </p:sp>
      </p:grpSp>
      <p:sp>
        <p:nvSpPr>
          <p:cNvPr id="109" name="Google Shape;109;p16"/>
          <p:cNvSpPr/>
          <p:nvPr/>
        </p:nvSpPr>
        <p:spPr>
          <a:xfrm>
            <a:off x="8038050" y="3872400"/>
            <a:ext cx="950400" cy="275400"/>
          </a:xfrm>
          <a:prstGeom prst="roundRect">
            <a:avLst>
              <a:gd name="adj" fmla="val 16667"/>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5 minutes</a:t>
            </a:r>
            <a:endParaRPr sz="1000"/>
          </a:p>
        </p:txBody>
      </p:sp>
      <p:sp>
        <p:nvSpPr>
          <p:cNvPr id="110" name="Google Shape;110;p16"/>
          <p:cNvSpPr/>
          <p:nvPr/>
        </p:nvSpPr>
        <p:spPr>
          <a:xfrm>
            <a:off x="311650" y="4136175"/>
            <a:ext cx="7611600" cy="891600"/>
          </a:xfrm>
          <a:prstGeom prst="roundRect">
            <a:avLst>
              <a:gd name="adj" fmla="val 16667"/>
            </a:avLst>
          </a:prstGeom>
          <a:solidFill>
            <a:srgbClr val="FFE59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1"/>
                </a:solidFill>
              </a:rPr>
              <a:t>Once you have a defined list of companies, your next job is to contact them to ask if they can support you on work experience. You could do this by going in to see them, calling them or emailing them. </a:t>
            </a:r>
            <a:endParaRPr sz="1200">
              <a:solidFill>
                <a:schemeClr val="dk1"/>
              </a:solidFill>
            </a:endParaRPr>
          </a:p>
          <a:p>
            <a:pPr marL="0" lvl="0" indent="0" algn="l" rtl="0">
              <a:lnSpc>
                <a:spcPct val="115000"/>
              </a:lnSpc>
              <a:spcBef>
                <a:spcPts val="0"/>
              </a:spcBef>
              <a:spcAft>
                <a:spcPts val="0"/>
              </a:spcAft>
              <a:buNone/>
            </a:pPr>
            <a:r>
              <a:rPr lang="en" sz="1200" i="1">
                <a:solidFill>
                  <a:schemeClr val="dk1"/>
                </a:solidFill>
              </a:rPr>
              <a:t>This may seem scary but try not to worry, the worst thing that could happen is that they say no!</a:t>
            </a:r>
            <a:endParaRPr sz="1200" i="1">
              <a:solidFill>
                <a:schemeClr val="dk1"/>
              </a:solidFill>
            </a:endParaRPr>
          </a:p>
        </p:txBody>
      </p:sp>
      <p:pic>
        <p:nvPicPr>
          <p:cNvPr id="111" name="Google Shape;111;p16"/>
          <p:cNvPicPr preferRelativeResize="0"/>
          <p:nvPr/>
        </p:nvPicPr>
        <p:blipFill>
          <a:blip r:embed="rId4">
            <a:alphaModFix/>
          </a:blip>
          <a:stretch>
            <a:fillRect/>
          </a:stretch>
        </p:blipFill>
        <p:spPr>
          <a:xfrm>
            <a:off x="7988225" y="4208600"/>
            <a:ext cx="891525" cy="891525"/>
          </a:xfrm>
          <a:prstGeom prst="rect">
            <a:avLst/>
          </a:prstGeom>
          <a:noFill/>
          <a:ln>
            <a:noFill/>
          </a:ln>
        </p:spPr>
      </p:pic>
      <p:pic>
        <p:nvPicPr>
          <p:cNvPr id="112" name="Google Shape;112;p16"/>
          <p:cNvPicPr preferRelativeResize="0"/>
          <p:nvPr/>
        </p:nvPicPr>
        <p:blipFill>
          <a:blip r:embed="rId5">
            <a:alphaModFix/>
          </a:blip>
          <a:stretch>
            <a:fillRect/>
          </a:stretch>
        </p:blipFill>
        <p:spPr>
          <a:xfrm>
            <a:off x="8332200" y="90125"/>
            <a:ext cx="638450" cy="63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1000"/>
                                        <p:tgtEl>
                                          <p:spTgt spid="102"/>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10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par>
                                <p:cTn id="24" presetID="10" presetClass="entr" presetSubtype="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fade">
                                      <p:cBhvr>
                                        <p:cTn id="26" dur="1000"/>
                                        <p:tgtEl>
                                          <p:spTgt spid="106"/>
                                        </p:tgtEl>
                                      </p:cBhvr>
                                    </p:animEffect>
                                  </p:childTnLst>
                                </p:cTn>
                              </p:par>
                              <p:par>
                                <p:cTn id="27" presetID="10"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1000"/>
                                        <p:tgtEl>
                                          <p:spTgt spid="10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1000"/>
                                        <p:tgtEl>
                                          <p:spTgt spid="110"/>
                                        </p:tgtEl>
                                      </p:cBhvr>
                                    </p:animEffect>
                                  </p:childTnLst>
                                </p:cTn>
                              </p:par>
                              <p:par>
                                <p:cTn id="35" presetID="10" presetClass="entr" presetSubtype="0"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p:nvPr/>
        </p:nvSpPr>
        <p:spPr>
          <a:xfrm>
            <a:off x="0" y="0"/>
            <a:ext cx="9144000" cy="5143500"/>
          </a:xfrm>
          <a:prstGeom prst="rect">
            <a:avLst/>
          </a:prstGeom>
          <a:solidFill>
            <a:srgbClr val="D5A6BD"/>
          </a:soli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txBox="1"/>
          <p:nvPr/>
        </p:nvSpPr>
        <p:spPr>
          <a:xfrm>
            <a:off x="311650" y="2092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t>HOW CAN I PREPARE?</a:t>
            </a:r>
            <a:endParaRPr sz="2800" b="1">
              <a:solidFill>
                <a:srgbClr val="000000"/>
              </a:solidFill>
            </a:endParaRPr>
          </a:p>
        </p:txBody>
      </p:sp>
      <p:sp>
        <p:nvSpPr>
          <p:cNvPr id="119" name="Google Shape;119;p17"/>
          <p:cNvSpPr/>
          <p:nvPr/>
        </p:nvSpPr>
        <p:spPr>
          <a:xfrm>
            <a:off x="311650" y="781925"/>
            <a:ext cx="4167000" cy="8085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rPr>
              <a:t>Once you have found a company to support you on your work experience placement, you need to get ready!</a:t>
            </a:r>
            <a:endParaRPr sz="1100">
              <a:solidFill>
                <a:schemeClr val="dk1"/>
              </a:solidFill>
            </a:endParaRPr>
          </a:p>
        </p:txBody>
      </p:sp>
      <p:sp>
        <p:nvSpPr>
          <p:cNvPr id="122" name="Google Shape;122;p17"/>
          <p:cNvSpPr/>
          <p:nvPr/>
        </p:nvSpPr>
        <p:spPr>
          <a:xfrm>
            <a:off x="4653600" y="1295100"/>
            <a:ext cx="4289100" cy="453600"/>
          </a:xfrm>
          <a:prstGeom prst="roundRect">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Here are some things you may have thought of:</a:t>
            </a:r>
            <a:endParaRPr sz="1200" b="1">
              <a:solidFill>
                <a:schemeClr val="dk1"/>
              </a:solidFill>
            </a:endParaRPr>
          </a:p>
        </p:txBody>
      </p:sp>
      <p:sp>
        <p:nvSpPr>
          <p:cNvPr id="123" name="Google Shape;123;p17"/>
          <p:cNvSpPr/>
          <p:nvPr/>
        </p:nvSpPr>
        <p:spPr>
          <a:xfrm>
            <a:off x="4789800" y="1858625"/>
            <a:ext cx="2247156" cy="1049760"/>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The dress code</a:t>
            </a:r>
            <a:endParaRPr sz="1100"/>
          </a:p>
        </p:txBody>
      </p:sp>
      <p:sp>
        <p:nvSpPr>
          <p:cNvPr id="124" name="Google Shape;124;p17"/>
          <p:cNvSpPr/>
          <p:nvPr/>
        </p:nvSpPr>
        <p:spPr>
          <a:xfrm>
            <a:off x="6663675" y="2134338"/>
            <a:ext cx="2247156" cy="1049760"/>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The address and bus route</a:t>
            </a:r>
            <a:endParaRPr sz="1100"/>
          </a:p>
        </p:txBody>
      </p:sp>
      <p:sp>
        <p:nvSpPr>
          <p:cNvPr id="125" name="Google Shape;125;p17"/>
          <p:cNvSpPr/>
          <p:nvPr/>
        </p:nvSpPr>
        <p:spPr>
          <a:xfrm>
            <a:off x="4962425" y="2809525"/>
            <a:ext cx="2247156" cy="1049760"/>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Who to ask for when you get there</a:t>
            </a:r>
            <a:endParaRPr sz="1100"/>
          </a:p>
        </p:txBody>
      </p:sp>
      <p:sp>
        <p:nvSpPr>
          <p:cNvPr id="126" name="Google Shape;126;p17"/>
          <p:cNvSpPr/>
          <p:nvPr/>
        </p:nvSpPr>
        <p:spPr>
          <a:xfrm>
            <a:off x="6459975" y="3334425"/>
            <a:ext cx="2450844" cy="1214568"/>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If there are any rules about hair, make up or phones</a:t>
            </a:r>
            <a:endParaRPr sz="1100"/>
          </a:p>
        </p:txBody>
      </p:sp>
      <p:sp>
        <p:nvSpPr>
          <p:cNvPr id="127" name="Google Shape;127;p17"/>
          <p:cNvSpPr/>
          <p:nvPr/>
        </p:nvSpPr>
        <p:spPr>
          <a:xfrm>
            <a:off x="4855125" y="4023325"/>
            <a:ext cx="2247156" cy="1049760"/>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dk1"/>
                </a:solidFill>
              </a:rPr>
              <a:t>A number in case of emergency</a:t>
            </a:r>
            <a:endParaRPr sz="1100"/>
          </a:p>
        </p:txBody>
      </p:sp>
      <p:sp>
        <p:nvSpPr>
          <p:cNvPr id="128" name="Google Shape;128;p17"/>
          <p:cNvSpPr/>
          <p:nvPr/>
        </p:nvSpPr>
        <p:spPr>
          <a:xfrm>
            <a:off x="155950" y="2292617"/>
            <a:ext cx="4416000" cy="1152331"/>
          </a:xfrm>
          <a:prstGeom prst="roundRect">
            <a:avLst>
              <a:gd name="adj" fmla="val 16667"/>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pPr>
            <a:r>
              <a:rPr lang="en-GB" sz="1200" dirty="0" smtClean="0">
                <a:solidFill>
                  <a:schemeClr val="dk1"/>
                </a:solidFill>
              </a:rPr>
              <a:t>E</a:t>
            </a:r>
            <a:r>
              <a:rPr lang="en" sz="1200" dirty="0" smtClean="0">
                <a:solidFill>
                  <a:schemeClr val="dk1"/>
                </a:solidFill>
              </a:rPr>
              <a:t>xplore the Campion careers website page </a:t>
            </a:r>
            <a:r>
              <a:rPr lang="en" sz="1200" dirty="0" smtClean="0">
                <a:solidFill>
                  <a:schemeClr val="dk1"/>
                </a:solidFill>
                <a:hlinkClick r:id="rId3"/>
              </a:rPr>
              <a:t>www.campioncareers.com</a:t>
            </a:r>
            <a:r>
              <a:rPr lang="en" sz="1200" dirty="0" smtClean="0">
                <a:solidFill>
                  <a:schemeClr val="dk1"/>
                </a:solidFill>
              </a:rPr>
              <a:t>  </a:t>
            </a:r>
            <a:r>
              <a:rPr lang="en-GB" sz="1200" dirty="0">
                <a:solidFill>
                  <a:schemeClr val="dk1"/>
                </a:solidFill>
              </a:rPr>
              <a:t>(work experience) </a:t>
            </a:r>
            <a:r>
              <a:rPr lang="en" sz="1200" dirty="0" smtClean="0">
                <a:solidFill>
                  <a:schemeClr val="dk1"/>
                </a:solidFill>
              </a:rPr>
              <a:t> there </a:t>
            </a:r>
            <a:r>
              <a:rPr lang="en" sz="1200" dirty="0">
                <a:solidFill>
                  <a:schemeClr val="dk1"/>
                </a:solidFill>
              </a:rPr>
              <a:t>is </a:t>
            </a:r>
            <a:r>
              <a:rPr lang="en" sz="1200" dirty="0" smtClean="0">
                <a:solidFill>
                  <a:schemeClr val="dk1"/>
                </a:solidFill>
              </a:rPr>
              <a:t>an online </a:t>
            </a:r>
            <a:r>
              <a:rPr lang="en" sz="1200" dirty="0">
                <a:solidFill>
                  <a:schemeClr val="dk1"/>
                </a:solidFill>
              </a:rPr>
              <a:t>form that you can use when you find a placement to make sure you have all the information you need.</a:t>
            </a:r>
            <a:endParaRPr dirty="0"/>
          </a:p>
        </p:txBody>
      </p:sp>
      <p:sp>
        <p:nvSpPr>
          <p:cNvPr id="129" name="Google Shape;129;p17"/>
          <p:cNvSpPr/>
          <p:nvPr/>
        </p:nvSpPr>
        <p:spPr>
          <a:xfrm>
            <a:off x="219563" y="3766909"/>
            <a:ext cx="4416000" cy="733200"/>
          </a:xfrm>
          <a:prstGeom prst="roundRect">
            <a:avLst>
              <a:gd name="adj" fmla="val 16667"/>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i="1" dirty="0">
                <a:solidFill>
                  <a:schemeClr val="dk1"/>
                </a:solidFill>
              </a:rPr>
              <a:t>We have also included a template email that you can use to send to businesses when looking for a placement.</a:t>
            </a:r>
            <a:endParaRPr i="1" dirty="0"/>
          </a:p>
        </p:txBody>
      </p:sp>
      <p:pic>
        <p:nvPicPr>
          <p:cNvPr id="130" name="Google Shape;130;p17"/>
          <p:cNvPicPr preferRelativeResize="0"/>
          <p:nvPr/>
        </p:nvPicPr>
        <p:blipFill>
          <a:blip r:embed="rId4">
            <a:alphaModFix/>
          </a:blip>
          <a:stretch>
            <a:fillRect/>
          </a:stretch>
        </p:blipFill>
        <p:spPr>
          <a:xfrm>
            <a:off x="8332200" y="90125"/>
            <a:ext cx="638450" cy="63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1000"/>
                                        <p:tgtEl>
                                          <p:spTgt spid="124"/>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1000"/>
                                        <p:tgtEl>
                                          <p:spTgt spid="125"/>
                                        </p:tgtEl>
                                      </p:cBhvr>
                                    </p:animEffect>
                                  </p:childTnLst>
                                </p:cTn>
                              </p:par>
                              <p:par>
                                <p:cTn id="17" presetID="10"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1000"/>
                                        <p:tgtEl>
                                          <p:spTgt spid="126"/>
                                        </p:tgtEl>
                                      </p:cBhvr>
                                    </p:animEffect>
                                  </p:childTnLst>
                                </p:cTn>
                              </p:par>
                              <p:par>
                                <p:cTn id="20" presetID="10" presetClass="entr" presetSubtype="0" fill="hold" nodeType="with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1000"/>
                                        <p:tgtEl>
                                          <p:spTgt spid="128"/>
                                        </p:tgtEl>
                                      </p:cBhvr>
                                    </p:animEffect>
                                  </p:childTnLst>
                                </p:cTn>
                              </p:par>
                              <p:par>
                                <p:cTn id="28" presetID="10" presetClass="entr" presetSubtype="0" fill="hold"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fade">
                                      <p:cBhvr>
                                        <p:cTn id="30"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p:nvPr/>
        </p:nvSpPr>
        <p:spPr>
          <a:xfrm>
            <a:off x="311650" y="2092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t>IMPORTANT INFORMATION</a:t>
            </a:r>
            <a:endParaRPr sz="2800" b="1">
              <a:solidFill>
                <a:srgbClr val="000000"/>
              </a:solidFill>
            </a:endParaRPr>
          </a:p>
        </p:txBody>
      </p:sp>
      <p:sp>
        <p:nvSpPr>
          <p:cNvPr id="136" name="Google Shape;136;p18"/>
          <p:cNvSpPr/>
          <p:nvPr/>
        </p:nvSpPr>
        <p:spPr>
          <a:xfrm>
            <a:off x="5281625" y="135500"/>
            <a:ext cx="2864484" cy="1678860"/>
          </a:xfrm>
          <a:prstGeom prst="cloud">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chemeClr val="dk1"/>
                </a:solidFill>
              </a:rPr>
              <a:t>Write this down </a:t>
            </a:r>
            <a:r>
              <a:rPr lang="en" sz="1200" dirty="0" smtClean="0">
                <a:solidFill>
                  <a:schemeClr val="dk1"/>
                </a:solidFill>
              </a:rPr>
              <a:t>the date in your planner </a:t>
            </a:r>
            <a:r>
              <a:rPr lang="en" sz="1200" dirty="0" smtClean="0">
                <a:solidFill>
                  <a:schemeClr val="dk1"/>
                </a:solidFill>
              </a:rPr>
              <a:t>in </a:t>
            </a:r>
            <a:r>
              <a:rPr lang="en" sz="1200" dirty="0">
                <a:solidFill>
                  <a:schemeClr val="dk1"/>
                </a:solidFill>
              </a:rPr>
              <a:t>the “important information” box.</a:t>
            </a:r>
            <a:endParaRPr sz="1100" dirty="0"/>
          </a:p>
        </p:txBody>
      </p:sp>
      <p:pic>
        <p:nvPicPr>
          <p:cNvPr id="137" name="Google Shape;137;p18"/>
          <p:cNvPicPr preferRelativeResize="0"/>
          <p:nvPr/>
        </p:nvPicPr>
        <p:blipFill>
          <a:blip r:embed="rId3">
            <a:alphaModFix/>
          </a:blip>
          <a:stretch>
            <a:fillRect/>
          </a:stretch>
        </p:blipFill>
        <p:spPr>
          <a:xfrm>
            <a:off x="7477175" y="475703"/>
            <a:ext cx="400200" cy="400200"/>
          </a:xfrm>
          <a:prstGeom prst="rect">
            <a:avLst/>
          </a:prstGeom>
          <a:noFill/>
          <a:ln>
            <a:noFill/>
          </a:ln>
        </p:spPr>
      </p:pic>
      <p:sp>
        <p:nvSpPr>
          <p:cNvPr id="138" name="Google Shape;138;p18"/>
          <p:cNvSpPr/>
          <p:nvPr/>
        </p:nvSpPr>
        <p:spPr>
          <a:xfrm>
            <a:off x="141767" y="901024"/>
            <a:ext cx="4336883" cy="3982863"/>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lvl="0">
              <a:lnSpc>
                <a:spcPct val="115000"/>
              </a:lnSpc>
            </a:pPr>
            <a:endParaRPr lang="en" dirty="0" smtClean="0">
              <a:solidFill>
                <a:schemeClr val="dk1"/>
              </a:solidFill>
            </a:endParaRPr>
          </a:p>
          <a:p>
            <a:pPr lvl="0">
              <a:lnSpc>
                <a:spcPct val="115000"/>
              </a:lnSpc>
            </a:pPr>
            <a:r>
              <a:rPr lang="en" dirty="0" smtClean="0">
                <a:solidFill>
                  <a:schemeClr val="dk1"/>
                </a:solidFill>
              </a:rPr>
              <a:t>Work </a:t>
            </a:r>
            <a:r>
              <a:rPr lang="en" dirty="0">
                <a:solidFill>
                  <a:schemeClr val="dk1"/>
                </a:solidFill>
              </a:rPr>
              <a:t>experience dates</a:t>
            </a:r>
            <a:r>
              <a:rPr lang="en" dirty="0" smtClean="0">
                <a:solidFill>
                  <a:schemeClr val="dk1"/>
                </a:solidFill>
              </a:rPr>
              <a:t>: </a:t>
            </a:r>
          </a:p>
          <a:p>
            <a:pPr lvl="0">
              <a:lnSpc>
                <a:spcPct val="115000"/>
              </a:lnSpc>
            </a:pPr>
            <a:endParaRPr lang="en" dirty="0" smtClean="0">
              <a:solidFill>
                <a:schemeClr val="dk1"/>
              </a:solidFill>
            </a:endParaRPr>
          </a:p>
          <a:p>
            <a:pPr lvl="0">
              <a:lnSpc>
                <a:spcPct val="115000"/>
              </a:lnSpc>
            </a:pPr>
            <a:r>
              <a:rPr lang="en-GB" b="1" dirty="0" smtClean="0">
                <a:solidFill>
                  <a:schemeClr val="dk1"/>
                </a:solidFill>
              </a:rPr>
              <a:t>Year </a:t>
            </a:r>
            <a:r>
              <a:rPr lang="en-GB" b="1" dirty="0">
                <a:solidFill>
                  <a:schemeClr val="dk1"/>
                </a:solidFill>
              </a:rPr>
              <a:t>10 Group A 13th -17th </a:t>
            </a:r>
            <a:r>
              <a:rPr lang="en-GB" b="1" dirty="0" smtClean="0">
                <a:solidFill>
                  <a:schemeClr val="dk1"/>
                </a:solidFill>
              </a:rPr>
              <a:t>Feb</a:t>
            </a:r>
          </a:p>
          <a:p>
            <a:pPr lvl="0">
              <a:lnSpc>
                <a:spcPct val="115000"/>
              </a:lnSpc>
            </a:pPr>
            <a:endParaRPr lang="en-GB" dirty="0">
              <a:solidFill>
                <a:schemeClr val="dk1"/>
              </a:solidFill>
            </a:endParaRPr>
          </a:p>
          <a:p>
            <a:pPr lvl="0">
              <a:lnSpc>
                <a:spcPct val="115000"/>
              </a:lnSpc>
            </a:pPr>
            <a:r>
              <a:rPr lang="en-GB" b="1" dirty="0" smtClean="0">
                <a:solidFill>
                  <a:schemeClr val="dk1"/>
                </a:solidFill>
              </a:rPr>
              <a:t>Year </a:t>
            </a:r>
            <a:r>
              <a:rPr lang="en-GB" b="1" dirty="0">
                <a:solidFill>
                  <a:schemeClr val="dk1"/>
                </a:solidFill>
              </a:rPr>
              <a:t>10 Group B  </a:t>
            </a:r>
            <a:r>
              <a:rPr lang="en-GB" b="1" dirty="0" smtClean="0">
                <a:solidFill>
                  <a:schemeClr val="dk1"/>
                </a:solidFill>
              </a:rPr>
              <a:t>&amp; </a:t>
            </a:r>
            <a:r>
              <a:rPr lang="en-GB" b="1" dirty="0">
                <a:solidFill>
                  <a:schemeClr val="dk1"/>
                </a:solidFill>
              </a:rPr>
              <a:t>Year 12 </a:t>
            </a:r>
            <a:r>
              <a:rPr lang="en-GB" b="1" dirty="0" smtClean="0">
                <a:solidFill>
                  <a:schemeClr val="dk1"/>
                </a:solidFill>
              </a:rPr>
              <a:t> </a:t>
            </a:r>
          </a:p>
          <a:p>
            <a:pPr lvl="0">
              <a:lnSpc>
                <a:spcPct val="115000"/>
              </a:lnSpc>
            </a:pPr>
            <a:endParaRPr lang="en-GB" dirty="0">
              <a:solidFill>
                <a:schemeClr val="dk1"/>
              </a:solidFill>
            </a:endParaRPr>
          </a:p>
          <a:p>
            <a:pPr lvl="0">
              <a:lnSpc>
                <a:spcPct val="115000"/>
              </a:lnSpc>
            </a:pPr>
            <a:r>
              <a:rPr lang="en-GB" b="1" dirty="0" smtClean="0">
                <a:solidFill>
                  <a:schemeClr val="dk1"/>
                </a:solidFill>
              </a:rPr>
              <a:t>27th </a:t>
            </a:r>
            <a:r>
              <a:rPr lang="en-GB" b="1" dirty="0">
                <a:solidFill>
                  <a:schemeClr val="dk1"/>
                </a:solidFill>
              </a:rPr>
              <a:t>Feb – 3rd March.</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Deadline to confirm your placement:</a:t>
            </a:r>
            <a:endParaRPr dirty="0">
              <a:solidFill>
                <a:schemeClr val="dk1"/>
              </a:solidFill>
            </a:endParaRPr>
          </a:p>
          <a:p>
            <a:pPr marL="0" lvl="0" indent="0" algn="l" rtl="0">
              <a:lnSpc>
                <a:spcPct val="115000"/>
              </a:lnSpc>
              <a:spcBef>
                <a:spcPts val="0"/>
              </a:spcBef>
              <a:spcAft>
                <a:spcPts val="0"/>
              </a:spcAft>
              <a:buNone/>
            </a:pPr>
            <a:r>
              <a:rPr lang="en-GB" b="1" dirty="0" smtClean="0">
                <a:solidFill>
                  <a:schemeClr val="dk1"/>
                </a:solidFill>
              </a:rPr>
              <a:t>6</a:t>
            </a:r>
            <a:r>
              <a:rPr lang="en-GB" b="1" baseline="30000" dirty="0" smtClean="0">
                <a:solidFill>
                  <a:schemeClr val="dk1"/>
                </a:solidFill>
              </a:rPr>
              <a:t>th</a:t>
            </a:r>
            <a:r>
              <a:rPr lang="en-GB" b="1" dirty="0" smtClean="0">
                <a:solidFill>
                  <a:schemeClr val="dk1"/>
                </a:solidFill>
              </a:rPr>
              <a:t> February 2023</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Where to get help:</a:t>
            </a:r>
            <a:endParaRPr dirty="0">
              <a:solidFill>
                <a:schemeClr val="dk1"/>
              </a:solidFill>
            </a:endParaRPr>
          </a:p>
          <a:p>
            <a:pPr marL="0" lvl="0" indent="0" algn="l" rtl="0">
              <a:lnSpc>
                <a:spcPct val="115000"/>
              </a:lnSpc>
              <a:spcBef>
                <a:spcPts val="0"/>
              </a:spcBef>
              <a:spcAft>
                <a:spcPts val="0"/>
              </a:spcAft>
              <a:buNone/>
            </a:pPr>
            <a:r>
              <a:rPr lang="en-GB" dirty="0" smtClean="0">
                <a:solidFill>
                  <a:schemeClr val="dk1"/>
                </a:solidFill>
              </a:rPr>
              <a:t>Mr Wilson </a:t>
            </a:r>
            <a:r>
              <a:rPr lang="en-GB" dirty="0" smtClean="0">
                <a:solidFill>
                  <a:schemeClr val="dk1"/>
                </a:solidFill>
                <a:hlinkClick r:id="rId4"/>
              </a:rPr>
              <a:t>–michaelw4@campion.Warwickshire.sch.uk</a:t>
            </a:r>
            <a:r>
              <a:rPr lang="en-GB" dirty="0" smtClean="0">
                <a:solidFill>
                  <a:schemeClr val="dk1"/>
                </a:solidFill>
              </a:rPr>
              <a:t>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pic>
        <p:nvPicPr>
          <p:cNvPr id="139" name="Google Shape;139;p18"/>
          <p:cNvPicPr preferRelativeResize="0"/>
          <p:nvPr/>
        </p:nvPicPr>
        <p:blipFill>
          <a:blip r:embed="rId5">
            <a:alphaModFix/>
          </a:blip>
          <a:stretch>
            <a:fillRect/>
          </a:stretch>
        </p:blipFill>
        <p:spPr>
          <a:xfrm>
            <a:off x="4638825" y="2339985"/>
            <a:ext cx="4360550" cy="2282476"/>
          </a:xfrm>
          <a:prstGeom prst="rect">
            <a:avLst/>
          </a:prstGeom>
          <a:noFill/>
          <a:ln>
            <a:noFill/>
          </a:ln>
        </p:spPr>
      </p:pic>
      <p:pic>
        <p:nvPicPr>
          <p:cNvPr id="140" name="Google Shape;140;p18"/>
          <p:cNvPicPr preferRelativeResize="0"/>
          <p:nvPr/>
        </p:nvPicPr>
        <p:blipFill>
          <a:blip r:embed="rId6">
            <a:alphaModFix/>
          </a:blip>
          <a:stretch>
            <a:fillRect/>
          </a:stretch>
        </p:blipFill>
        <p:spPr>
          <a:xfrm>
            <a:off x="8332200" y="90125"/>
            <a:ext cx="638450" cy="63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p:nvPr/>
        </p:nvSpPr>
        <p:spPr>
          <a:xfrm>
            <a:off x="-50" y="75"/>
            <a:ext cx="9144000" cy="5143500"/>
          </a:xfrm>
          <a:prstGeom prst="rect">
            <a:avLst/>
          </a:prstGeom>
          <a:solidFill>
            <a:srgbClr val="0DAE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txBox="1"/>
          <p:nvPr/>
        </p:nvSpPr>
        <p:spPr>
          <a:xfrm>
            <a:off x="311700" y="1268525"/>
            <a:ext cx="8520600" cy="31209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r>
              <a:rPr lang="en" sz="1800" dirty="0">
                <a:solidFill>
                  <a:srgbClr val="FFFFFF"/>
                </a:solidFill>
              </a:rPr>
              <a:t>We hope that you enjoyed today’s careers lesson. </a:t>
            </a:r>
            <a:endParaRPr sz="1800" dirty="0">
              <a:solidFill>
                <a:srgbClr val="FFFFFF"/>
              </a:solidFill>
            </a:endParaRPr>
          </a:p>
          <a:p>
            <a:pPr marL="0" lvl="0" indent="0" algn="l" rtl="0">
              <a:lnSpc>
                <a:spcPct val="115000"/>
              </a:lnSpc>
              <a:spcBef>
                <a:spcPts val="1200"/>
              </a:spcBef>
              <a:spcAft>
                <a:spcPts val="0"/>
              </a:spcAft>
              <a:buNone/>
            </a:pPr>
            <a:endParaRPr sz="1800" dirty="0">
              <a:solidFill>
                <a:srgbClr val="FFFFFF"/>
              </a:solidFill>
            </a:endParaRPr>
          </a:p>
          <a:p>
            <a:pPr marL="0" lvl="0" indent="0" algn="l" rtl="0">
              <a:lnSpc>
                <a:spcPct val="115000"/>
              </a:lnSpc>
              <a:spcBef>
                <a:spcPts val="1200"/>
              </a:spcBef>
              <a:spcAft>
                <a:spcPts val="0"/>
              </a:spcAft>
              <a:buNone/>
            </a:pPr>
            <a:endParaRPr sz="1800" dirty="0">
              <a:solidFill>
                <a:srgbClr val="FFFFFF"/>
              </a:solidFill>
            </a:endParaRPr>
          </a:p>
          <a:p>
            <a:pPr marL="0" lvl="0" indent="0" algn="l" rtl="0">
              <a:lnSpc>
                <a:spcPct val="115000"/>
              </a:lnSpc>
              <a:spcBef>
                <a:spcPts val="1200"/>
              </a:spcBef>
              <a:spcAft>
                <a:spcPts val="0"/>
              </a:spcAft>
              <a:buNone/>
            </a:pPr>
            <a:endParaRPr sz="1800" dirty="0">
              <a:solidFill>
                <a:srgbClr val="FFFFFF"/>
              </a:solidFill>
            </a:endParaRPr>
          </a:p>
          <a:p>
            <a:pPr marL="0" lvl="0" indent="0" algn="l" rtl="0">
              <a:lnSpc>
                <a:spcPct val="115000"/>
              </a:lnSpc>
              <a:spcBef>
                <a:spcPts val="1200"/>
              </a:spcBef>
              <a:spcAft>
                <a:spcPts val="0"/>
              </a:spcAft>
              <a:buNone/>
            </a:pPr>
            <a:endParaRPr sz="1800" dirty="0">
              <a:solidFill>
                <a:srgbClr val="FFFFFF"/>
              </a:solidFill>
            </a:endParaRPr>
          </a:p>
          <a:p>
            <a:pPr marL="0" lvl="0" indent="0" algn="l" rtl="0">
              <a:lnSpc>
                <a:spcPct val="115000"/>
              </a:lnSpc>
              <a:spcBef>
                <a:spcPts val="1200"/>
              </a:spcBef>
              <a:spcAft>
                <a:spcPts val="0"/>
              </a:spcAft>
              <a:buNone/>
            </a:pPr>
            <a:r>
              <a:rPr lang="en" sz="1800" dirty="0">
                <a:solidFill>
                  <a:srgbClr val="FFFFFF"/>
                </a:solidFill>
              </a:rPr>
              <a:t>You can contact the careers team on:</a:t>
            </a:r>
            <a:endParaRPr sz="1800" dirty="0">
              <a:solidFill>
                <a:srgbClr val="FFFFFF"/>
              </a:solidFill>
            </a:endParaRPr>
          </a:p>
          <a:p>
            <a:pPr marL="0" lvl="0" indent="0" algn="l" rtl="0">
              <a:lnSpc>
                <a:spcPct val="115000"/>
              </a:lnSpc>
              <a:spcBef>
                <a:spcPts val="1200"/>
              </a:spcBef>
              <a:spcAft>
                <a:spcPts val="1200"/>
              </a:spcAft>
              <a:buNone/>
            </a:pPr>
            <a:r>
              <a:rPr lang="en" sz="1800" dirty="0">
                <a:solidFill>
                  <a:srgbClr val="FFFFFF"/>
                </a:solidFill>
              </a:rPr>
              <a:t>MichaelW4@campion.warwickshire.sch.uk</a:t>
            </a:r>
            <a:endParaRPr sz="1800" dirty="0">
              <a:solidFill>
                <a:srgbClr val="FFFFFF"/>
              </a:solidFill>
            </a:endParaRPr>
          </a:p>
        </p:txBody>
      </p:sp>
      <p:sp>
        <p:nvSpPr>
          <p:cNvPr id="147" name="Google Shape;147;p19"/>
          <p:cNvSpPr/>
          <p:nvPr/>
        </p:nvSpPr>
        <p:spPr>
          <a:xfrm>
            <a:off x="391140" y="1705761"/>
            <a:ext cx="3182700" cy="15390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CC0000"/>
                </a:solidFill>
              </a:rPr>
              <a:t>Did you know…</a:t>
            </a:r>
            <a:endParaRPr sz="1100" b="1" dirty="0">
              <a:solidFill>
                <a:srgbClr val="CC0000"/>
              </a:solidFill>
            </a:endParaRPr>
          </a:p>
          <a:p>
            <a:pPr marL="0" lvl="0" indent="0" algn="l" rtl="0">
              <a:lnSpc>
                <a:spcPct val="115000"/>
              </a:lnSpc>
              <a:spcBef>
                <a:spcPts val="0"/>
              </a:spcBef>
              <a:spcAft>
                <a:spcPts val="0"/>
              </a:spcAft>
              <a:buNone/>
            </a:pPr>
            <a:r>
              <a:rPr lang="en" sz="1100" dirty="0">
                <a:solidFill>
                  <a:srgbClr val="000000"/>
                </a:solidFill>
              </a:rPr>
              <a:t>You have a dedicated careers team here at school! We are here to help you research your options, make positive choices about your future and plan how you will make this happen.</a:t>
            </a:r>
            <a:endParaRPr dirty="0"/>
          </a:p>
        </p:txBody>
      </p:sp>
      <p:pic>
        <p:nvPicPr>
          <p:cNvPr id="148" name="Google Shape;148;p19"/>
          <p:cNvPicPr preferRelativeResize="0"/>
          <p:nvPr/>
        </p:nvPicPr>
        <p:blipFill>
          <a:blip r:embed="rId3">
            <a:alphaModFix/>
          </a:blip>
          <a:stretch>
            <a:fillRect/>
          </a:stretch>
        </p:blipFill>
        <p:spPr>
          <a:xfrm>
            <a:off x="6232850" y="1435050"/>
            <a:ext cx="2422900" cy="2422900"/>
          </a:xfrm>
          <a:prstGeom prst="rect">
            <a:avLst/>
          </a:prstGeom>
          <a:noFill/>
          <a:ln>
            <a:noFill/>
          </a:ln>
        </p:spPr>
      </p:pic>
      <p:sp>
        <p:nvSpPr>
          <p:cNvPr id="149" name="Google Shape;149;p19"/>
          <p:cNvSpPr txBox="1"/>
          <p:nvPr/>
        </p:nvSpPr>
        <p:spPr>
          <a:xfrm>
            <a:off x="311700" y="445025"/>
            <a:ext cx="78345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dirty="0">
                <a:solidFill>
                  <a:srgbClr val="FFFFFF"/>
                </a:solidFill>
              </a:rPr>
              <a:t>CAREERS </a:t>
            </a:r>
            <a:r>
              <a:rPr lang="en" sz="2800" b="1" dirty="0" smtClean="0">
                <a:solidFill>
                  <a:srgbClr val="FFFFFF"/>
                </a:solidFill>
              </a:rPr>
              <a:t>AT CAMPION </a:t>
            </a:r>
            <a:r>
              <a:rPr lang="en" sz="2800" b="1" dirty="0">
                <a:solidFill>
                  <a:srgbClr val="FFFFFF"/>
                </a:solidFill>
              </a:rPr>
              <a:t>SCHOOL</a:t>
            </a:r>
            <a:endParaRPr sz="2800" b="1"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962</Words>
  <Application>Microsoft Office PowerPoint</Application>
  <PresentationFormat>On-screen Show (16:9)</PresentationFormat>
  <Paragraphs>87</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INTRODUCTION TO WORK EXPERIENCE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WORK EXPERIENCE</dc:title>
  <dc:creator>Michael Wilson</dc:creator>
  <cp:lastModifiedBy>Michael Wilson</cp:lastModifiedBy>
  <cp:revision>5</cp:revision>
  <dcterms:modified xsi:type="dcterms:W3CDTF">2022-11-24T12:42:25Z</dcterms:modified>
</cp:coreProperties>
</file>